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3333"/>
  </p:normalViewPr>
  <p:slideViewPr>
    <p:cSldViewPr snapToGrid="0" snapToObjects="1">
      <p:cViewPr varScale="1">
        <p:scale>
          <a:sx n="159" d="100"/>
          <a:sy n="159" d="100"/>
        </p:scale>
        <p:origin x="632"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a:solidFill>
                  <a:schemeClr val="dk2"/>
                </a:solidFill>
                <a:latin typeface="Arial"/>
                <a:ea typeface="Arial"/>
                <a:cs typeface="Arial"/>
                <a:sym typeface="Arial"/>
              </a:rPr>
              <a:t>acknowledgement </a:t>
            </a:r>
            <a:r>
              <a:rPr lang="en" sz="1100" b="0" i="0" u="none" strike="noStrike" cap="none" dirty="0">
                <a:solidFill>
                  <a:schemeClr val="dk2"/>
                </a:solidFill>
                <a:latin typeface="Arial"/>
                <a:ea typeface="Arial"/>
                <a:cs typeface="Arial"/>
                <a:sym typeface="Arial"/>
              </a:rPr>
              <a:t>page</a:t>
            </a:r>
            <a:r>
              <a:rPr lang="en-US" sz="1100" b="0" i="0" u="none" strike="noStrike" cap="none" dirty="0">
                <a:solidFill>
                  <a:schemeClr val="dk2"/>
                </a:solidFill>
                <a:latin typeface="Arial"/>
                <a:ea typeface="Arial"/>
                <a:cs typeface="Arial"/>
                <a:sym typeface="Arial"/>
              </a:rPr>
              <a:t>(s) at the end</a:t>
            </a:r>
            <a:r>
              <a:rPr lang="en" sz="1100" b="0" i="0" u="none" strike="noStrike" cap="none" dirty="0">
                <a:solidFill>
                  <a:schemeClr val="dk2"/>
                </a:solidFill>
                <a:latin typeface="Arial"/>
                <a:ea typeface="Arial"/>
                <a:cs typeface="Arial"/>
                <a:sym typeface="Arial"/>
              </a:rPr>
              <a:t>.</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hyperlink" Target="http://www.sqlite.org/famous.html" TargetMode="Externa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en.wikipedia.org/wiki/Row_(databa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D966"/>
                </a:solidFill>
              </a:rPr>
              <a:t>Lets Make a Database</a:t>
            </a: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a:sym typeface="Cabin"/>
              </a:rPr>
              <a:t>SQLite Browser</a:t>
            </a: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r>
              <a:rPr lang="en-US" sz="2500" u="none" strike="noStrike" cap="none">
                <a:solidFill>
                  <a:srgbClr val="FFFF00"/>
                </a:solidFill>
                <a:latin typeface="Arial" charset="0"/>
                <a:ea typeface="Arial" charset="0"/>
                <a:cs typeface="Arial" charset="0"/>
                <a:sym typeface="Cabin"/>
              </a:rPr>
              <a:t> </a:t>
            </a:r>
            <a:r>
              <a:rPr lang="en-US" sz="250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FFD966"/>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Key 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TEXT</a:t>
            </a: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US" b="1" dirty="0">
                <a:solidFill>
                  <a:srgbClr val="FFFF00"/>
                </a:solidFill>
                <a:latin typeface="Courier" charset="0"/>
                <a:ea typeface="Courier" charset="0"/>
                <a:cs typeface="Courier" charset="0"/>
                <a:sym typeface="Cabin"/>
              </a:rPr>
              <a:t>)</a:t>
            </a: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a:solidFill>
                  <a:srgbClr val="FFFF00"/>
                </a:solidFill>
                <a:latin typeface="Courier" charset="0"/>
                <a:ea typeface="Courier" charset="0"/>
                <a:cs typeface="Courier" charset="0"/>
                <a:sym typeface="Cabin"/>
              </a:rPr>
              <a:t>     </a:t>
            </a:r>
            <a:r>
              <a:rPr lang="en" b="1" u="none" strike="noStrike" cap="none" dirty="0">
                <a:solidFill>
                  <a:srgbClr val="FFFF00"/>
                </a:solidFill>
                <a:latin typeface="Courier" charset="0"/>
                <a:ea typeface="Courier" charset="0"/>
                <a:cs typeface="Courier" charset="0"/>
                <a:sym typeface="Cabin"/>
              </a:rPr>
              <a:t>values ('Stairway',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CREATE TABLE </a:t>
            </a:r>
            <a:r>
              <a:rPr lang="en" sz="1600" b="1" i="0" u="none" strike="noStrike" cap="none" dirty="0">
                <a:solidFill>
                  <a:srgbClr val="FFFF00"/>
                </a:solidFill>
                <a:latin typeface="Courier"/>
                <a:ea typeface="Courier New"/>
                <a:cs typeface="Courier"/>
                <a:sym typeface="Courier New"/>
              </a:rPr>
              <a:t>User</a:t>
            </a:r>
            <a:r>
              <a:rPr lang="en" sz="1600" b="1"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    </a:t>
            </a:r>
            <a:r>
              <a:rPr lang="en" sz="1600" b="1" i="0" u="none" strike="noStrike" cap="none" dirty="0">
                <a:solidFill>
                  <a:srgbClr val="FF6600"/>
                </a:solidFill>
                <a:latin typeface="Courier"/>
                <a:ea typeface="Courier New"/>
                <a:cs typeface="Courier"/>
                <a:sym typeface="Courier New"/>
              </a:rPr>
              <a:t>id     INTEGER NOT NULL PRIMARY KEY AUTOINCREMENT UNIQUE</a:t>
            </a: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   </a:t>
            </a:r>
            <a:r>
              <a:rPr lang="en" sz="1600" b="1" i="0" u="none" strike="noStrike" cap="none" dirty="0">
                <a:solidFill>
                  <a:srgbClr val="00FF00"/>
                </a:solidFill>
                <a:latin typeface="Courier"/>
                <a:ea typeface="Courier New"/>
                <a:cs typeface="Courier"/>
                <a:sym typeface="Courier New"/>
              </a:rPr>
              <a:t> name   TEXT UNIQUE</a:t>
            </a: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CREATE TABLE </a:t>
            </a:r>
            <a:r>
              <a:rPr lang="en" sz="1600" b="1" i="0" u="none" strike="noStrike" cap="none" dirty="0">
                <a:solidFill>
                  <a:srgbClr val="FFFF00"/>
                </a:solidFill>
                <a:latin typeface="Courier"/>
                <a:ea typeface="Courier New"/>
                <a:cs typeface="Courier"/>
                <a:sym typeface="Courier New"/>
              </a:rPr>
              <a:t>Course</a:t>
            </a:r>
            <a:r>
              <a:rPr lang="en" sz="1600" b="1"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a:ea typeface="Courier New"/>
                <a:cs typeface="Courier"/>
                <a:sym typeface="Courier New"/>
              </a:rPr>
              <a:t>    id     INTEGER NOT NULL PRIMARY KEY AUTOINCREMENT UNIQUE</a:t>
            </a: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a:ea typeface="Courier New"/>
                <a:cs typeface="Courier"/>
                <a:sym typeface="Courier New"/>
              </a:rPr>
              <a:t>CREATE TABLE </a:t>
            </a:r>
            <a:r>
              <a:rPr lang="en" sz="1600" b="1" i="0" u="none" strike="noStrike" cap="none" dirty="0">
                <a:solidFill>
                  <a:srgbClr val="FFFF00"/>
                </a:solidFill>
                <a:latin typeface="Courier"/>
                <a:ea typeface="Courier New"/>
                <a:cs typeface="Courier"/>
                <a:sym typeface="Courier New"/>
              </a:rPr>
              <a:t>Member </a:t>
            </a:r>
            <a:r>
              <a:rPr lang="en" sz="1600" b="1"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a:ea typeface="Courier New"/>
                <a:cs typeface="Courier"/>
                <a:sym typeface="Courier New"/>
              </a:rPr>
              <a:t>    </a:t>
            </a:r>
            <a:r>
              <a:rPr lang="en" sz="1600" b="1" i="0" u="none" strike="noStrike" cap="none" dirty="0" err="1">
                <a:solidFill>
                  <a:srgbClr val="FF00FF"/>
                </a:solidFill>
                <a:latin typeface="Courier"/>
                <a:ea typeface="Courier New"/>
                <a:cs typeface="Courier"/>
                <a:sym typeface="Courier New"/>
              </a:rPr>
              <a:t>user_id</a:t>
            </a:r>
            <a:r>
              <a:rPr lang="en" sz="1600" b="1"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a:ea typeface="Courier New"/>
                <a:cs typeface="Courier"/>
                <a:sym typeface="Courier New"/>
              </a:rPr>
              <a:t>    </a:t>
            </a:r>
            <a:r>
              <a:rPr lang="en" sz="1600" b="1" i="0" u="none" strike="noStrike" cap="none" dirty="0" err="1">
                <a:solidFill>
                  <a:srgbClr val="FF00FF"/>
                </a:solidFill>
                <a:latin typeface="Courier"/>
                <a:ea typeface="Courier New"/>
                <a:cs typeface="Courier"/>
                <a:sym typeface="Courier New"/>
              </a:rPr>
              <a:t>course_id</a:t>
            </a:r>
            <a:r>
              <a:rPr lang="en" sz="1600" b="1"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a:ea typeface="Courier New"/>
                <a:cs typeface="Courier"/>
                <a:sym typeface="Courier New"/>
              </a:rPr>
              <a:t>    PRIMARY KEY (</a:t>
            </a:r>
            <a:r>
              <a:rPr lang="en" sz="1600" b="1" i="0" u="none" strike="noStrike" cap="none" dirty="0" err="1">
                <a:solidFill>
                  <a:srgbClr val="00FFFF"/>
                </a:solidFill>
                <a:latin typeface="Courier"/>
                <a:ea typeface="Courier New"/>
                <a:cs typeface="Courier"/>
                <a:sym typeface="Courier New"/>
              </a:rPr>
              <a:t>user_id</a:t>
            </a:r>
            <a:r>
              <a:rPr lang="en" sz="1600" b="1" i="0" u="none" strike="noStrike" cap="none" dirty="0">
                <a:solidFill>
                  <a:srgbClr val="00FFFF"/>
                </a:solidFill>
                <a:latin typeface="Courier"/>
                <a:ea typeface="Courier New"/>
                <a:cs typeface="Courier"/>
                <a:sym typeface="Courier New"/>
              </a:rPr>
              <a:t>, </a:t>
            </a:r>
            <a:r>
              <a:rPr lang="en" sz="1600" b="1" i="0" u="none" strike="noStrike" cap="none" dirty="0" err="1">
                <a:solidFill>
                  <a:srgbClr val="00FFFF"/>
                </a:solidFill>
                <a:latin typeface="Courier"/>
                <a:ea typeface="Courier New"/>
                <a:cs typeface="Courier"/>
                <a:sym typeface="Courier New"/>
              </a:rPr>
              <a:t>course_id</a:t>
            </a:r>
            <a:r>
              <a:rPr lang="en" sz="1600" b="1"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a:solidFill>
                  <a:srgbClr val="FF00FF"/>
                </a:solidFill>
                <a:latin typeface="Courier" charset="0"/>
                <a:ea typeface="Courier" charset="0"/>
                <a:cs typeface="Courier" charset="0"/>
                <a:sym typeface="Cabin"/>
              </a:rPr>
              <a:t>Member.course_id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US" sz="1000" b="0" i="0" u="none" strike="noStrike" cap="none">
                <a:solidFill>
                  <a:srgbClr val="FFFFFF"/>
                </a:solidFill>
                <a:latin typeface="Arial"/>
                <a:ea typeface="Arial"/>
                <a:cs typeface="Arial"/>
                <a:sym typeface="Arial"/>
              </a:rPr>
              <a:t>e</a:t>
            </a:r>
            <a:r>
              <a:rPr lang="en" sz="1000" b="0" i="0" u="none" strike="noStrike" cap="none">
                <a:solidFill>
                  <a:srgbClr val="FFFFFF"/>
                </a:solidFill>
                <a:latin typeface="Arial"/>
                <a:ea typeface="Arial"/>
                <a:cs typeface="Arial"/>
                <a:sym typeface="Arial"/>
              </a:rPr>
              <a:t> slide</a:t>
            </a:r>
            <a:r>
              <a:rPr lang="en-US" sz="1000" b="0" i="0" u="none" strike="noStrike" cap="none" dirty="0">
                <a:solidFill>
                  <a:srgbClr val="FFFFFF"/>
                </a:solidFill>
                <a:latin typeface="Arial"/>
                <a:ea typeface="Arial"/>
                <a:cs typeface="Arial"/>
                <a:sym typeface="Arial"/>
              </a:rPr>
              <a:t>s</a:t>
            </a:r>
            <a:r>
              <a:rPr lang="en" sz="1000" b="0" i="0" u="none" strike="noStrike" cap="none" dirty="0">
                <a:solidFill>
                  <a:srgbClr val="FFFFFF"/>
                </a:solidFill>
                <a:latin typeface="Arial"/>
                <a:ea typeface="Arial"/>
                <a:cs typeface="Arial"/>
                <a:sym typeface="Arial"/>
              </a:rPr>
              <a:t>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3274</Words>
  <Application>Microsoft Macintosh PowerPoint</Application>
  <PresentationFormat>On-screen Show (16:9)</PresentationFormat>
  <Paragraphs>501</Paragraphs>
  <Slides>96</Slides>
  <Notes>92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 Regular</vt:lpstr>
      <vt:lpstr>Cabin</vt:lpstr>
      <vt:lpstr>Arial</vt:lpstr>
      <vt:lpstr>Calibri</vt:lpstr>
      <vt:lpstr>Courier</vt:lpstr>
      <vt:lpstr>Courier New</vt:lpstr>
      <vt:lpstr>Gill Sans</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Severance, Charles</cp:lastModifiedBy>
  <cp:revision>72</cp:revision>
  <dcterms:modified xsi:type="dcterms:W3CDTF">2023-12-30T18:28:13Z</dcterms:modified>
</cp:coreProperties>
</file>